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162" r:id="rId2"/>
    <p:sldId id="1311" r:id="rId3"/>
    <p:sldId id="1358" r:id="rId4"/>
    <p:sldId id="1372" r:id="rId5"/>
    <p:sldId id="1360" r:id="rId6"/>
    <p:sldId id="1361" r:id="rId7"/>
    <p:sldId id="1359" r:id="rId8"/>
    <p:sldId id="1370" r:id="rId9"/>
    <p:sldId id="1371" r:id="rId10"/>
    <p:sldId id="268" r:id="rId1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B9CDE5"/>
    <a:srgbClr val="0033CC"/>
    <a:srgbClr val="FCD5B5"/>
    <a:srgbClr val="D7E4BD"/>
    <a:srgbClr val="FF00FF"/>
    <a:srgbClr val="FF66FF"/>
    <a:srgbClr val="FF33C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1882" autoAdjust="0"/>
  </p:normalViewPr>
  <p:slideViewPr>
    <p:cSldViewPr>
      <p:cViewPr varScale="1">
        <p:scale>
          <a:sx n="147" d="100"/>
          <a:sy n="147" d="100"/>
        </p:scale>
        <p:origin x="5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E9EF5-3AEC-454E-8108-0575C13016AB}" type="datetimeFigureOut">
              <a:rPr lang="zh-TW" altLang="en-US" smtClean="0"/>
              <a:pPr/>
              <a:t>2026/2/7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96A1B-F729-4561-B4D0-49B0EE859E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5279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0666F-7B6D-4E0C-B93C-DF9672BE6C2A}" type="datetimeFigureOut">
              <a:rPr lang="zh-TW" altLang="en-US" smtClean="0"/>
              <a:pPr/>
              <a:t>2026/2/7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BB0DF-94B6-4A75-84C3-828AE6339C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8117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111E-45AE-382A-34AF-FA712683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5610A-A80B-995B-3777-87ECD8CDB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81696-F744-1851-E595-A3FC350B4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8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4669-B677-442B-CBFF-F88515B4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F1F8D-4268-BAC6-ED30-40642AFD8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062AC-F186-F61D-10A5-0D5389FC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5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AAE0-2EB8-7EC6-6F29-50C5F645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D1C3F-95E1-53A7-9BBC-83740C7BC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5535A-D846-9106-79D0-34DCFC5CC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0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F40C-1A1F-6178-935E-135E7859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42CF8-A6A2-85A4-3EF1-F9B340C73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5977A-1A3C-CAEC-2FF5-889E6FCB4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1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484D-75DC-2C58-A03B-D4B43161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5603C-5737-B61F-D433-B790CE4E5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011FF-CFFC-9B8C-F84B-F4154B646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5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9FEE-2439-F237-4F3D-2E4A684C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19720-CB3E-7B1C-7CF2-104BAFA4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B5C35-1C04-3252-9EC1-DB97714EA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97DF-665D-BF98-087D-EAF1DE1B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64DB8-0724-E210-17AC-B98BEFE7D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DDD5C-E96F-9B5A-AC80-1FB592FD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6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635646"/>
            <a:ext cx="7886700" cy="993775"/>
          </a:xfrm>
          <a:prstGeom prst="rect">
            <a:avLst/>
          </a:prstGeom>
        </p:spPr>
        <p:txBody>
          <a:bodyPr anchor="ctr"/>
          <a:lstStyle>
            <a:lvl1pPr>
              <a:defRPr sz="3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835696" y="3507854"/>
            <a:ext cx="144000" cy="1090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1981953" y="3507855"/>
            <a:ext cx="6588315" cy="1090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"/>
            <a:ext cx="9144000" cy="51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9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71600" y="123479"/>
            <a:ext cx="7886700" cy="64807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87072" y="4948014"/>
            <a:ext cx="621432" cy="188641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fld id="{A8746CD4-2AF6-4701-9457-07A8755A057A}" type="slidenum">
              <a:rPr lang="zh-TW" altLang="en-US" smtClean="0"/>
              <a:pPr algn="r"/>
              <a:t>‹#›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3"/>
          </p:nvPr>
        </p:nvSpPr>
        <p:spPr>
          <a:xfrm>
            <a:off x="502543" y="1209675"/>
            <a:ext cx="8173913" cy="3378199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400">
                <a:latin typeface="+mj-lt"/>
              </a:defRPr>
            </a:lvl1pPr>
            <a:lvl2pPr marL="742950" indent="-285750">
              <a:buSzPct val="120000"/>
              <a:buFontTx/>
              <a:buBlip>
                <a:blip r:embed="rId4"/>
              </a:buBlip>
              <a:defRPr sz="2200">
                <a:latin typeface="+mj-lt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2000">
                <a:latin typeface="+mj-lt"/>
              </a:defRPr>
            </a:lvl3pPr>
            <a:lvl4pPr marL="1600200" indent="-228600">
              <a:buSzPct val="120000"/>
              <a:buFontTx/>
              <a:buBlip>
                <a:blip r:embed="rId6"/>
              </a:buBlip>
              <a:defRPr sz="1800">
                <a:latin typeface="+mj-lt"/>
              </a:defRPr>
            </a:lvl4pPr>
            <a:lvl5pPr marL="2057400" indent="-228600">
              <a:buSzPct val="120000"/>
              <a:buFontTx/>
              <a:buBlip>
                <a:blip r:embed="rId7"/>
              </a:buBlip>
              <a:defRPr sz="1600">
                <a:latin typeface="+mj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78577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87072" y="4948014"/>
            <a:ext cx="621432" cy="188641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fld id="{A8746CD4-2AF6-4701-9457-07A8755A057A}" type="slidenum">
              <a:rPr lang="zh-TW" altLang="en-US" smtClean="0"/>
              <a:pPr algn="r"/>
              <a:t>‹#›</a:t>
            </a:fld>
            <a:r>
              <a:rPr lang="en-US" altLang="zh-TW" dirty="0"/>
              <a:t>/99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4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173/live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542" y="1635645"/>
            <a:ext cx="8244916" cy="993775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 </a:t>
            </a:r>
            <a:r>
              <a:rPr lang="en-US" altLang="zh-TW" sz="4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Measurement Website </a:t>
            </a:r>
            <a:r>
              <a:rPr lang="en-US" altLang="zh-TW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Manual</a:t>
            </a:r>
            <a:endParaRPr lang="zh-TW" altLang="en-US" sz="4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Anthonio Salas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2026/02/04</a:t>
            </a:r>
          </a:p>
        </p:txBody>
      </p:sp>
    </p:spTree>
    <p:extLst>
      <p:ext uri="{BB962C8B-B14F-4D97-AF65-F5344CB8AC3E}">
        <p14:creationId xmlns:p14="http://schemas.microsoft.com/office/powerpoint/2010/main" val="39210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2E1BC4-C070-4B58-B5DB-07C195B57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6600" dirty="0">
                <a:latin typeface="DFKai-SB" panose="03000509000000000000" pitchFamily="65" charset="-120"/>
                <a:ea typeface="DFKai-SB" panose="03000509000000000000" pitchFamily="65" charset="-120"/>
                <a:cs typeface="MV Boli" panose="02000500030200090000" pitchFamily="2" charset="0"/>
              </a:rPr>
              <a:t>謝謝</a:t>
            </a:r>
            <a:r>
              <a:rPr lang="ja-JP" altLang="en-US" sz="6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ja-JP" sz="6000" dirty="0">
                <a:latin typeface="Segoe Print" panose="02000600000000000000" pitchFamily="2" charset="0"/>
                <a:cs typeface="MV Boli" panose="02000500030200090000" pitchFamily="2" charset="0"/>
              </a:rPr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378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9207-EC25-4C3C-A413-147B0F1F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Pressure Sensor Measurement System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C61B7-00AD-4E94-BF35-24F5DCEA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495194-9EE3-4D97-A919-0B7120A64FBA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950EB5-CC65-4D4A-A82A-D5E2142D6CA8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53CD4B1B-FFDC-940C-6C71-85A98B2F3544}"/>
              </a:ext>
            </a:extLst>
          </p:cNvPr>
          <p:cNvSpPr txBox="1">
            <a:spLocks/>
          </p:cNvSpPr>
          <p:nvPr/>
        </p:nvSpPr>
        <p:spPr>
          <a:xfrm>
            <a:off x="107503" y="699542"/>
            <a:ext cx="8928992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 Measurement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pressure measurement system designed to acquire and display pressure data in real time using a pressure sensor connected to a computer via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or Bluetooth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intended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monitoring, and pressure data 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 supports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graphical visualization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facilitate real-time observation and post-measurement evaluation.</a:t>
            </a:r>
          </a:p>
        </p:txBody>
      </p:sp>
    </p:spTree>
    <p:extLst>
      <p:ext uri="{BB962C8B-B14F-4D97-AF65-F5344CB8AC3E}">
        <p14:creationId xmlns:p14="http://schemas.microsoft.com/office/powerpoint/2010/main" val="31855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79BE-4745-41F1-BBDA-07A9B2AE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88D8-B559-FDCE-6144-030EDF44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open the website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AA4C-3416-06A0-36D7-AB813ED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2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A859C-31AD-81F1-9E1C-DFAF24F8B617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BBE5BE-7046-71D4-60BC-A367B3FCE705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92026C6-0C95-2108-17DB-C5AA3BFEBE0E}"/>
              </a:ext>
            </a:extLst>
          </p:cNvPr>
          <p:cNvSpPr txBox="1">
            <a:spLocks/>
          </p:cNvSpPr>
          <p:nvPr/>
        </p:nvSpPr>
        <p:spPr>
          <a:xfrm>
            <a:off x="107502" y="783765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folder path, then type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dev in the terminal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web browser and navigate to: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http://localhost:5173/live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D49D5-E237-D386-7801-EFF01343C9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4487"/>
          <a:stretch>
            <a:fillRect/>
          </a:stretch>
        </p:blipFill>
        <p:spPr>
          <a:xfrm>
            <a:off x="0" y="1347614"/>
            <a:ext cx="9144000" cy="31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7D5F-C2A9-E1BD-DF7D-11B33C0B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F4692A-6710-D794-D7EC-2C4D0245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117"/>
            <a:ext cx="9144000" cy="3439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AE352-7438-F1DA-6824-09452FA0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– Device 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97CE6-2145-661B-7AD5-BED89D5A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3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2899CE-3E33-E09D-F599-BFAA49BC19E0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027464-8FD5-3EC2-C652-CC5F1FB8BA0D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6143756-0F89-F763-682D-820CA7493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97" y="1414555"/>
            <a:ext cx="2592288" cy="967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6DA4D-22F4-DE65-A473-2C56F5C3A7EA}"/>
              </a:ext>
            </a:extLst>
          </p:cNvPr>
          <p:cNvSpPr txBox="1"/>
          <p:nvPr/>
        </p:nvSpPr>
        <p:spPr>
          <a:xfrm>
            <a:off x="139545" y="2669631"/>
            <a:ext cx="574548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Status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panel displays the current state of the sensor and measurement system.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active connection mode (USB or Bluetooth).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Stopped: Measurement is not running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Running: Measurement is active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Idle: No data is being streamed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Active: Sensor data is being received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panel is read-only and updates automatically based on backend status.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167D3-8AFD-D90B-2035-4FD343656EE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784821" y="2381600"/>
            <a:ext cx="2020" cy="26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EC198DA-1D80-2315-7E1E-AAD26ACBC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733" y="1626038"/>
            <a:ext cx="2731195" cy="10222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79B255-4028-1784-8A0D-5854E7DD89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6016" y="2137139"/>
            <a:ext cx="538717" cy="51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259638A-8084-6157-ACC3-37431A3C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140" y="2914881"/>
            <a:ext cx="2909343" cy="10222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E1FE23-D225-DAD7-0B87-AB0CF0C331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885029" y="3291830"/>
            <a:ext cx="179111" cy="134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7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044E-87ED-3602-BF9C-6257119E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AF63-B646-EFE9-B14D-F445047A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- Control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EDF53-8184-FECC-F1E1-628812F8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4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703A2-3DEE-9B12-0ADC-CF81DC4525BC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10E2A-1EEA-E933-3D1D-5EDBA753E122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DFEC01-6B14-4B82-C1FF-60DAD6BE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797"/>
          <a:stretch>
            <a:fillRect/>
          </a:stretch>
        </p:blipFill>
        <p:spPr>
          <a:xfrm>
            <a:off x="77529" y="1039305"/>
            <a:ext cx="8734312" cy="269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78206-BDA6-7FDF-C843-065AA01E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959" y="743708"/>
            <a:ext cx="5744041" cy="253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DEFD33-8F27-EA1B-BD6C-859BBE69D513}"/>
              </a:ext>
            </a:extLst>
          </p:cNvPr>
          <p:cNvSpPr txBox="1"/>
          <p:nvPr/>
        </p:nvSpPr>
        <p:spPr>
          <a:xfrm>
            <a:off x="96940" y="1059118"/>
            <a:ext cx="302814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Mode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connection mode.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mode is recommended for stable and continuous measurements.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mode is optional and depends on device availability.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759BCC-6074-4647-2F9A-99BD7D5F5B9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125082" y="1167594"/>
            <a:ext cx="274877" cy="183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3E90E7-4754-56C1-0C10-64B2E0733C9D}"/>
              </a:ext>
            </a:extLst>
          </p:cNvPr>
          <p:cNvSpPr txBox="1"/>
          <p:nvPr/>
        </p:nvSpPr>
        <p:spPr>
          <a:xfrm>
            <a:off x="214787" y="2010727"/>
            <a:ext cx="291029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Begins real-time pressure measurement and data streaming.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Stops the measurement and freezes the displayed data.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Measurement must be started from this control panel.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not stream data unless the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is pressed.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B03E45-C9A9-FCBF-30C0-44D129CF6C0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3147129" y="1717463"/>
            <a:ext cx="252830" cy="70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3FDF179-4275-5D42-4F62-D3A2722BA35D}"/>
              </a:ext>
            </a:extLst>
          </p:cNvPr>
          <p:cNvSpPr txBox="1"/>
          <p:nvPr/>
        </p:nvSpPr>
        <p:spPr>
          <a:xfrm>
            <a:off x="6219317" y="1933330"/>
            <a:ext cx="275860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Setting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(0–15)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desired gain value and click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adjustments are handled automatically by the backend.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gain values increase signal sensitivity.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Mode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mode display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data directly from the sensor.(Currently the system only have 1 mode (Raw)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90388E-BE3C-871A-2565-E68A88308584}"/>
              </a:ext>
            </a:extLst>
          </p:cNvPr>
          <p:cNvCxnSpPr>
            <a:cxnSpLocks/>
          </p:cNvCxnSpPr>
          <p:nvPr/>
        </p:nvCxnSpPr>
        <p:spPr>
          <a:xfrm>
            <a:off x="4788024" y="3276242"/>
            <a:ext cx="0" cy="50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311BCAA-9172-FD30-57BE-62FCC3689034}"/>
              </a:ext>
            </a:extLst>
          </p:cNvPr>
          <p:cNvSpPr txBox="1"/>
          <p:nvPr/>
        </p:nvSpPr>
        <p:spPr>
          <a:xfrm>
            <a:off x="1043609" y="3392941"/>
            <a:ext cx="482453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Export Settings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allows automatic data saving when a measurement is stopped.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CSV save on STOP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enabled, the system automatically saves measurement data as a CSV file after pressing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Save Folder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destination folder for saving CSV files.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folder will be used for all subsequent exports.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F5E3C0-FA06-0FD7-FE75-9601BB592084}"/>
              </a:ext>
            </a:extLst>
          </p:cNvPr>
          <p:cNvSpPr/>
          <p:nvPr/>
        </p:nvSpPr>
        <p:spPr>
          <a:xfrm>
            <a:off x="3399959" y="987574"/>
            <a:ext cx="88400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BFD409-5DE3-649C-A859-3ADCCD035713}"/>
              </a:ext>
            </a:extLst>
          </p:cNvPr>
          <p:cNvSpPr/>
          <p:nvPr/>
        </p:nvSpPr>
        <p:spPr>
          <a:xfrm>
            <a:off x="3399959" y="1439240"/>
            <a:ext cx="1316057" cy="55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E2B26C-6FFF-E03E-2A4E-F0D5867166C0}"/>
              </a:ext>
            </a:extLst>
          </p:cNvPr>
          <p:cNvSpPr/>
          <p:nvPr/>
        </p:nvSpPr>
        <p:spPr>
          <a:xfrm>
            <a:off x="6219317" y="931293"/>
            <a:ext cx="2889187" cy="83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FBEC80-4649-266C-C2E5-CE5355C0E88E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7663911" y="1763449"/>
            <a:ext cx="0" cy="339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053A09-2210-8134-EA97-9C7885B63E42}"/>
              </a:ext>
            </a:extLst>
          </p:cNvPr>
          <p:cNvCxnSpPr>
            <a:cxnSpLocks/>
          </p:cNvCxnSpPr>
          <p:nvPr/>
        </p:nvCxnSpPr>
        <p:spPr>
          <a:xfrm flipH="1">
            <a:off x="3125082" y="2573561"/>
            <a:ext cx="654830" cy="819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6DD1C70-290A-D7D4-1168-4C227AECD3A4}"/>
              </a:ext>
            </a:extLst>
          </p:cNvPr>
          <p:cNvSpPr/>
          <p:nvPr/>
        </p:nvSpPr>
        <p:spPr>
          <a:xfrm>
            <a:off x="3399959" y="2140039"/>
            <a:ext cx="2487197" cy="110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34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032F-7D15-7EA4-59B0-1F6E23E5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66D1-3E82-C1D7-65AE-7E802D26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DBAAD-CA2E-AB7D-3EA2-3BE08549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5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30367-5EB5-A6E8-2366-A4EF874CCDBD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6532-2E07-884C-FC6C-6C45412BDBD4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9A6451-AEC2-245A-9E20-E348AAFFB867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517FE-7E15-3595-5533-186E988D2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68" y="868038"/>
            <a:ext cx="7164288" cy="3702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91AD3-E197-01E9-393F-D77ACD8BDA09}"/>
              </a:ext>
            </a:extLst>
          </p:cNvPr>
          <p:cNvSpPr txBox="1"/>
          <p:nvPr/>
        </p:nvSpPr>
        <p:spPr>
          <a:xfrm>
            <a:off x="3563888" y="1203598"/>
            <a:ext cx="26028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Pressure Graph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pressure data in real time during measurement.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uses a sliding window: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 appears continuously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Older data scrolls out of view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View to Default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Resets zoom and pan to the default view.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Y-axis: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ADC value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 index / time progression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34FE81-3F22-9722-AB68-C714B2B5F680}"/>
              </a:ext>
            </a:extLst>
          </p:cNvPr>
          <p:cNvCxnSpPr>
            <a:cxnSpLocks/>
          </p:cNvCxnSpPr>
          <p:nvPr/>
        </p:nvCxnSpPr>
        <p:spPr>
          <a:xfrm flipV="1">
            <a:off x="1403648" y="1851670"/>
            <a:ext cx="2088232" cy="7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DF7299-B9E6-71CF-2D0C-BDEBE4454937}"/>
              </a:ext>
            </a:extLst>
          </p:cNvPr>
          <p:cNvSpPr txBox="1"/>
          <p:nvPr/>
        </p:nvSpPr>
        <p:spPr>
          <a:xfrm>
            <a:off x="3613524" y="2853073"/>
            <a:ext cx="260285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System Log Panel</a:t>
            </a:r>
          </a:p>
          <a:p>
            <a:r>
              <a:rPr lang="en-US" sz="800" dirty="0"/>
              <a:t>The </a:t>
            </a:r>
            <a:r>
              <a:rPr lang="en-US" sz="800" b="1" dirty="0"/>
              <a:t>System Log</a:t>
            </a:r>
            <a:r>
              <a:rPr lang="en-US" sz="800" dirty="0"/>
              <a:t> panel displays real-time system messages generated by the application.</a:t>
            </a:r>
            <a:br>
              <a:rPr lang="en-US" sz="800" dirty="0"/>
            </a:br>
            <a:r>
              <a:rPr lang="en-US" sz="800" dirty="0"/>
              <a:t>This panel is used to monitor system activity, user actions, and backend responses during operation.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9BDCEC-2847-4347-A2EC-D48E8BF5E80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471392" y="3207016"/>
            <a:ext cx="2142132" cy="159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DC2BF-6C07-2D7E-3D5F-6AAF7F69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692653-1E66-646A-F832-695E80DB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519"/>
            <a:ext cx="9144000" cy="3439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BCDBE-ED73-3ABC-F762-ABED286D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208912" cy="6480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– Activity Tutorials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8D92E-B9AF-6B56-401D-80A7F581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6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2AFD19-278E-70E2-31E3-C1B90FB40DFB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8DD8D-F9B6-368B-0944-B6092BD47502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CE21C7-6CFD-8F2D-6031-E69043614268}"/>
              </a:ext>
            </a:extLst>
          </p:cNvPr>
          <p:cNvSpPr txBox="1"/>
          <p:nvPr/>
        </p:nvSpPr>
        <p:spPr>
          <a:xfrm>
            <a:off x="4139952" y="2859782"/>
            <a:ext cx="489654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Access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 ?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left navigation menu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activity from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Activity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dropdown list.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C090FB-4744-483B-9C58-8768ECE954E4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1757386" y="2160245"/>
            <a:ext cx="348573" cy="41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72E6E3-510D-7057-7ED3-07DD8FC0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" y="1857176"/>
            <a:ext cx="1719585" cy="606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DD4023-1791-9793-1014-1EBD52E73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59" y="860518"/>
            <a:ext cx="1757427" cy="3439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090990-CB6D-8CE2-885B-177FA0E9A469}"/>
              </a:ext>
            </a:extLst>
          </p:cNvPr>
          <p:cNvSpPr txBox="1"/>
          <p:nvPr/>
        </p:nvSpPr>
        <p:spPr>
          <a:xfrm>
            <a:off x="4108431" y="1568803"/>
            <a:ext cx="460851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provides guided exercise videos that help users perform standardized the movement activities while using the pressure sensor system.</a:t>
            </a:r>
          </a:p>
        </p:txBody>
      </p:sp>
    </p:spTree>
    <p:extLst>
      <p:ext uri="{BB962C8B-B14F-4D97-AF65-F5344CB8AC3E}">
        <p14:creationId xmlns:p14="http://schemas.microsoft.com/office/powerpoint/2010/main" val="19782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7BE7-9291-A852-91EA-26265DC1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5F7D-D8F3-9BBD-6420-1466CD88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496944" cy="6480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Measurement Demonstration (USB Mode)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3A804-5B6F-CBC8-37E1-461A3FC2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7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470230-1A02-AD9B-FC1C-5E1868D170F0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9026DE-C915-621C-975E-49795F87B1E9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7692E17-6D41-6276-778F-6F9C407DBEBD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9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6-01-23 18-26-03">
            <a:hlinkClick r:id="" action="ppaction://media"/>
            <a:extLst>
              <a:ext uri="{FF2B5EF4-FFF2-40B4-BE49-F238E27FC236}">
                <a16:creationId xmlns:a16="http://schemas.microsoft.com/office/drawing/2014/main" id="{E94FDF4D-35DC-A815-E723-F8A4DDB22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947" y="868038"/>
            <a:ext cx="6817107" cy="36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B91-BF0B-FF30-CB9A-14D27683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D3F-9F4C-DB9D-9ACB-416AB719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496944" cy="6480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Measurement Demonstration (Bluetooth Mode)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A8F70-0375-28B4-400C-5742EE40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8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78A08-0842-E799-7333-D07D48A7BC16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3B5AE5-8761-C8A7-459E-08B678A6142E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42B1694-8206-A721-ADCA-ED99E575865E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9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2026-01-23 18-38-50">
            <a:hlinkClick r:id="" action="ppaction://media"/>
            <a:extLst>
              <a:ext uri="{FF2B5EF4-FFF2-40B4-BE49-F238E27FC236}">
                <a16:creationId xmlns:a16="http://schemas.microsoft.com/office/drawing/2014/main" id="{4E3379D1-FCAB-ABE6-C852-D0997FE15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8034" y="858024"/>
            <a:ext cx="6707932" cy="36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25695</TotalTime>
  <Words>565</Words>
  <Application>Microsoft Office PowerPoint</Application>
  <PresentationFormat>On-screen Show (16:9)</PresentationFormat>
  <Paragraphs>69</Paragraphs>
  <Slides>10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DFKai-SB</vt:lpstr>
      <vt:lpstr>Arial</vt:lpstr>
      <vt:lpstr>Calibri</vt:lpstr>
      <vt:lpstr>Calibri Light</vt:lpstr>
      <vt:lpstr>MV Boli</vt:lpstr>
      <vt:lpstr>Segoe Print</vt:lpstr>
      <vt:lpstr>Times New Roman</vt:lpstr>
      <vt:lpstr>Ring</vt:lpstr>
      <vt:lpstr>Pressure Sensor Measurement Website User Manual</vt:lpstr>
      <vt:lpstr>What is Pressure Sensor Measurement System ?</vt:lpstr>
      <vt:lpstr>How to open the website ?</vt:lpstr>
      <vt:lpstr>What inside the website ? – Device Status</vt:lpstr>
      <vt:lpstr>What inside the website ? - Control Panel</vt:lpstr>
      <vt:lpstr>What inside the website ?</vt:lpstr>
      <vt:lpstr>What inside the website ? – Activity Tutorials</vt:lpstr>
      <vt:lpstr>Live Measurement Demonstration (USB Mode)</vt:lpstr>
      <vt:lpstr>Live Measurement Demonstration (Bluetooth Mode)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fire</dc:creator>
  <cp:lastModifiedBy>吳妙嫻 OLIVIA SHANG GO</cp:lastModifiedBy>
  <cp:revision>1347</cp:revision>
  <dcterms:created xsi:type="dcterms:W3CDTF">2018-09-27T12:24:00Z</dcterms:created>
  <dcterms:modified xsi:type="dcterms:W3CDTF">2026-02-07T15:28:29Z</dcterms:modified>
</cp:coreProperties>
</file>